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5"/>
  </p:notesMasterIdLst>
  <p:sldIdLst>
    <p:sldId id="277" r:id="rId2"/>
    <p:sldId id="278" r:id="rId3"/>
    <p:sldId id="261" r:id="rId4"/>
    <p:sldId id="260" r:id="rId5"/>
    <p:sldId id="262" r:id="rId6"/>
    <p:sldId id="263" r:id="rId7"/>
    <p:sldId id="266" r:id="rId8"/>
    <p:sldId id="267" r:id="rId9"/>
    <p:sldId id="273" r:id="rId10"/>
    <p:sldId id="274" r:id="rId11"/>
    <p:sldId id="275" r:id="rId12"/>
    <p:sldId id="276" r:id="rId13"/>
    <p:sldId id="25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Laina Boynton (Projectline Services)" initials="DB(S" lastIdx="1" clrIdx="0">
    <p:extLst>
      <p:ext uri="{19B8F6BF-5375-455C-9EA6-DF929625EA0E}">
        <p15:presenceInfo xmlns:mc="http://schemas.openxmlformats.org/markup-compatibility/2006" xmlns:mv="urn:schemas-microsoft-com:mac:vml" xmlns:p15="http://schemas.microsoft.com/office/powerpoint/2012/main" xmlns="" userId="S-1-5-21-2127521184-1604012920-1887927527-5693057" providerId="AD"/>
      </p:ext>
    </p:extLst>
  </p:cmAuthor>
  <p:cmAuthor id="2" name="carrie morris" initials="c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mc="http://schemas.openxmlformats.org/markup-compatibility/2006" xmlns:mv="urn:schemas-microsoft-com:mac:vml"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76" autoAdjust="0"/>
    <p:restoredTop sz="94660"/>
  </p:normalViewPr>
  <p:slideViewPr>
    <p:cSldViewPr snapToGrid="0">
      <p:cViewPr>
        <p:scale>
          <a:sx n="60" d="100"/>
          <a:sy n="60" d="100"/>
        </p:scale>
        <p:origin x="-788" y="-179"/>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3-03-10T12:51:55.985" idx="1">
    <p:pos x="156" y="363"/>
    <p:text>added a few and re-ordered.
Let's build out a list of 10 recommendations and perhaps animate the text in ... David Letterman style. ;)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184D05-ACED-8E44-82E2-EBBE98DBC2FD}" type="datetimeFigureOut">
              <a:rPr lang="en-US" smtClean="0"/>
              <a:t>3/13/2013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E6E28-1B9E-3E4D-84C4-9259EE417556}" type="slidenum">
              <a:rPr lang="en-US" smtClean="0"/>
              <a:t>‹#›</a:t>
            </a:fld>
            <a:endParaRPr lang="en-US"/>
          </a:p>
        </p:txBody>
      </p:sp>
    </p:spTree>
    <p:extLst>
      <p:ext uri="{BB962C8B-B14F-4D97-AF65-F5344CB8AC3E}">
        <p14:creationId xmlns:p14="http://schemas.microsoft.com/office/powerpoint/2010/main" val="20301577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Walkthrough how to use the page</a:t>
            </a:r>
            <a:endParaRPr lang="en-US" dirty="0"/>
          </a:p>
        </p:txBody>
      </p:sp>
      <p:sp>
        <p:nvSpPr>
          <p:cNvPr id="4" name="Slide Number Placeholder 3"/>
          <p:cNvSpPr>
            <a:spLocks noGrp="1"/>
          </p:cNvSpPr>
          <p:nvPr>
            <p:ph type="sldNum" sz="quarter" idx="10"/>
          </p:nvPr>
        </p:nvSpPr>
        <p:spPr/>
        <p:txBody>
          <a:bodyPr/>
          <a:lstStyle/>
          <a:p>
            <a:fld id="{E74349DF-10CE-DD4E-8E17-C4B42370C207}" type="slidenum">
              <a:rPr lang="en-US" smtClean="0"/>
              <a:t>9</a:t>
            </a:fld>
            <a:endParaRPr lang="en-US"/>
          </a:p>
        </p:txBody>
      </p:sp>
    </p:spTree>
    <p:extLst>
      <p:ext uri="{BB962C8B-B14F-4D97-AF65-F5344CB8AC3E}">
        <p14:creationId xmlns:p14="http://schemas.microsoft.com/office/powerpoint/2010/main" val="1200979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-Starting we had 33 members,</a:t>
            </a:r>
            <a:r>
              <a:rPr lang="en-US" baseline="0" dirty="0" smtClean="0"/>
              <a:t> right now 92. </a:t>
            </a:r>
            <a:endParaRPr lang="en-US" dirty="0"/>
          </a:p>
        </p:txBody>
      </p:sp>
      <p:sp>
        <p:nvSpPr>
          <p:cNvPr id="4" name="Slide Number Placeholder 3"/>
          <p:cNvSpPr>
            <a:spLocks noGrp="1"/>
          </p:cNvSpPr>
          <p:nvPr>
            <p:ph type="sldNum" sz="quarter" idx="10"/>
          </p:nvPr>
        </p:nvSpPr>
        <p:spPr/>
        <p:txBody>
          <a:bodyPr/>
          <a:lstStyle/>
          <a:p>
            <a:fld id="{E74349DF-10CE-DD4E-8E17-C4B42370C207}" type="slidenum">
              <a:rPr lang="en-US" smtClean="0"/>
              <a:t>11</a:t>
            </a:fld>
            <a:endParaRPr lang="en-US"/>
          </a:p>
        </p:txBody>
      </p:sp>
    </p:spTree>
    <p:extLst>
      <p:ext uri="{BB962C8B-B14F-4D97-AF65-F5344CB8AC3E}">
        <p14:creationId xmlns:p14="http://schemas.microsoft.com/office/powerpoint/2010/main" val="3795611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Activity</a:t>
            </a:r>
            <a:r>
              <a:rPr lang="en-US" baseline="0" dirty="0" smtClean="0"/>
              <a:t> correlates with campaigns/outreach tactics in place.</a:t>
            </a:r>
            <a:endParaRPr lang="en-US" dirty="0"/>
          </a:p>
        </p:txBody>
      </p:sp>
      <p:sp>
        <p:nvSpPr>
          <p:cNvPr id="4" name="Slide Number Placeholder 3"/>
          <p:cNvSpPr>
            <a:spLocks noGrp="1"/>
          </p:cNvSpPr>
          <p:nvPr>
            <p:ph type="sldNum" sz="quarter" idx="10"/>
          </p:nvPr>
        </p:nvSpPr>
        <p:spPr/>
        <p:txBody>
          <a:bodyPr/>
          <a:lstStyle/>
          <a:p>
            <a:fld id="{E74349DF-10CE-DD4E-8E17-C4B42370C207}" type="slidenum">
              <a:rPr lang="en-US" smtClean="0"/>
              <a:t>12</a:t>
            </a:fld>
            <a:endParaRPr lang="en-US"/>
          </a:p>
        </p:txBody>
      </p:sp>
    </p:spTree>
    <p:extLst>
      <p:ext uri="{BB962C8B-B14F-4D97-AF65-F5344CB8AC3E}">
        <p14:creationId xmlns:p14="http://schemas.microsoft.com/office/powerpoint/2010/main" val="1760166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516625"/>
            <a:ext cx="97536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219200" y="5166530"/>
            <a:ext cx="97536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3FEE968-9D8B-4D88-B47B-E08C59A28523}" type="datetimeFigureOut">
              <a:rPr lang="en-US" smtClean="0"/>
              <a:pPr/>
              <a:t>3/13/2013</a:t>
            </a:fld>
            <a:endParaRPr lang="en-US"/>
          </a:p>
        </p:txBody>
      </p:sp>
      <p:sp>
        <p:nvSpPr>
          <p:cNvPr id="8" name="Slide Number Placeholder 7"/>
          <p:cNvSpPr>
            <a:spLocks noGrp="1"/>
          </p:cNvSpPr>
          <p:nvPr>
            <p:ph type="sldNum" sz="quarter" idx="11"/>
          </p:nvPr>
        </p:nvSpPr>
        <p:spPr/>
        <p:txBody>
          <a:bodyPr/>
          <a:lstStyle/>
          <a:p>
            <a:fld id="{1F713A23-2AF9-4C1F-A3EC-748B1C1C2F73}"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FEE968-9D8B-4D88-B47B-E08C59A28523}" type="datetimeFigureOut">
              <a:rPr lang="en-US" smtClean="0"/>
              <a:pPr/>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713A23-2AF9-4C1F-A3EC-748B1C1C2F73}"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1201" y="1826709"/>
            <a:ext cx="19899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39365" y="1826709"/>
            <a:ext cx="6988635"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FEE968-9D8B-4D88-B47B-E08C59A28523}" type="datetimeFigureOut">
              <a:rPr lang="en-US" smtClean="0"/>
              <a:pPr/>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713A23-2AF9-4C1F-A3EC-748B1C1C2F73}"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3FEE968-9D8B-4D88-B47B-E08C59A28523}" type="datetimeFigureOut">
              <a:rPr lang="en-US" smtClean="0"/>
              <a:pPr/>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713A23-2AF9-4C1F-A3EC-748B1C1C2F73}"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5017572"/>
            <a:ext cx="97536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1219200" y="3865098"/>
            <a:ext cx="97536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FEE968-9D8B-4D88-B47B-E08C59A28523}" type="datetimeFigureOut">
              <a:rPr lang="en-US" smtClean="0"/>
              <a:pPr/>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713A23-2AF9-4C1F-A3EC-748B1C1C2F73}"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3FEE968-9D8B-4D88-B47B-E08C59A28523}" type="datetimeFigureOut">
              <a:rPr lang="en-US" smtClean="0"/>
              <a:pPr/>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713A23-2AF9-4C1F-A3EC-748B1C1C2F73}" type="slidenum">
              <a:rPr lang="en-US" smtClean="0"/>
              <a:pPr/>
              <a:t>‹#›</a:t>
            </a:fld>
            <a:endParaRPr lang="en-US"/>
          </a:p>
        </p:txBody>
      </p:sp>
      <p:sp>
        <p:nvSpPr>
          <p:cNvPr id="9" name="Title 8"/>
          <p:cNvSpPr>
            <a:spLocks noGrp="1"/>
          </p:cNvSpPr>
          <p:nvPr>
            <p:ph type="title"/>
          </p:nvPr>
        </p:nvSpPr>
        <p:spPr>
          <a:xfrm>
            <a:off x="1219200" y="1544716"/>
            <a:ext cx="97536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1219200" y="2743200"/>
            <a:ext cx="475488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6242304" y="2743201"/>
            <a:ext cx="475488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8464" y="2743200"/>
            <a:ext cx="4486656"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6513526" y="2743200"/>
            <a:ext cx="4482749"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3FEE968-9D8B-4D88-B47B-E08C59A28523}" type="datetimeFigureOut">
              <a:rPr lang="en-US" smtClean="0"/>
              <a:pPr/>
              <a:t>3/13/2013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713A23-2AF9-4C1F-A3EC-748B1C1C2F73}" type="slidenum">
              <a:rPr lang="en-US" smtClean="0"/>
              <a:pPr/>
              <a:t>‹#›</a:t>
            </a:fld>
            <a:endParaRPr lang="en-US"/>
          </a:p>
        </p:txBody>
      </p:sp>
      <p:sp>
        <p:nvSpPr>
          <p:cNvPr id="10" name="Title 9"/>
          <p:cNvSpPr>
            <a:spLocks noGrp="1"/>
          </p:cNvSpPr>
          <p:nvPr>
            <p:ph type="title"/>
          </p:nvPr>
        </p:nvSpPr>
        <p:spPr>
          <a:xfrm>
            <a:off x="1219200" y="1544716"/>
            <a:ext cx="97536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1219200" y="3383280"/>
            <a:ext cx="475488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6242303" y="3383280"/>
            <a:ext cx="475488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FEE968-9D8B-4D88-B47B-E08C59A28523}" type="datetimeFigureOut">
              <a:rPr lang="en-US" smtClean="0"/>
              <a:pPr/>
              <a:t>3/13/2013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713A23-2AF9-4C1F-A3EC-748B1C1C2F73}"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FEE968-9D8B-4D88-B47B-E08C59A28523}" type="datetimeFigureOut">
              <a:rPr lang="en-US" smtClean="0"/>
              <a:pPr/>
              <a:t>3/13/2013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713A23-2AF9-4C1F-A3EC-748B1C1C2F73}"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1825363"/>
            <a:ext cx="3934581"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5362336" y="1826709"/>
            <a:ext cx="5610464"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19200" y="4061096"/>
            <a:ext cx="3934581"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FEE968-9D8B-4D88-B47B-E08C59A28523}" type="datetimeFigureOut">
              <a:rPr lang="en-US" smtClean="0"/>
              <a:pPr/>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713A23-2AF9-4C1F-A3EC-748B1C1C2F73}"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1828800"/>
            <a:ext cx="3938016"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5588000" y="2286000"/>
            <a:ext cx="53848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219200" y="4059936"/>
            <a:ext cx="3938016"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FEE968-9D8B-4D88-B47B-E08C59A28523}" type="datetimeFigureOut">
              <a:rPr lang="en-US" smtClean="0"/>
              <a:pPr/>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713A23-2AF9-4C1F-A3EC-748B1C1C2F73}"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11247024" y="573807"/>
            <a:ext cx="114981"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1425892" y="573807"/>
            <a:ext cx="76809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219200" y="1544716"/>
            <a:ext cx="97536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19200" y="2769834"/>
            <a:ext cx="97536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8010254" y="548797"/>
            <a:ext cx="1585509"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3FEE968-9D8B-4D88-B47B-E08C59A28523}" type="datetimeFigureOut">
              <a:rPr lang="en-US" smtClean="0"/>
              <a:pPr/>
              <a:t>3/13/2013</a:t>
            </a:fld>
            <a:endParaRPr lang="en-US"/>
          </a:p>
        </p:txBody>
      </p:sp>
      <p:sp>
        <p:nvSpPr>
          <p:cNvPr id="6" name="Slide Number Placeholder 5"/>
          <p:cNvSpPr>
            <a:spLocks noGrp="1"/>
          </p:cNvSpPr>
          <p:nvPr>
            <p:ph type="sldNum" sz="quarter" idx="4"/>
          </p:nvPr>
        </p:nvSpPr>
        <p:spPr>
          <a:xfrm>
            <a:off x="9752554" y="548797"/>
            <a:ext cx="1254937" cy="301752"/>
          </a:xfrm>
          <a:prstGeom prst="rect">
            <a:avLst/>
          </a:prstGeom>
        </p:spPr>
        <p:txBody>
          <a:bodyPr vert="horz" lIns="91440" tIns="45720" rIns="91440" bIns="45720" rtlCol="0" anchor="ctr"/>
          <a:lstStyle>
            <a:lvl1pPr algn="r">
              <a:defRPr sz="1200">
                <a:solidFill>
                  <a:schemeClr val="tx1"/>
                </a:solidFill>
              </a:defRPr>
            </a:lvl1pPr>
          </a:lstStyle>
          <a:p>
            <a:fld id="{1F713A23-2AF9-4C1F-A3EC-748B1C1C2F73}" type="slidenum">
              <a:rPr lang="en-US" smtClean="0"/>
              <a:pPr/>
              <a:t>‹#›</a:t>
            </a:fld>
            <a:endParaRPr lang="en-US"/>
          </a:p>
        </p:txBody>
      </p:sp>
      <p:sp>
        <p:nvSpPr>
          <p:cNvPr id="5" name="Footer Placeholder 4"/>
          <p:cNvSpPr>
            <a:spLocks noGrp="1"/>
          </p:cNvSpPr>
          <p:nvPr>
            <p:ph type="ftr" sz="quarter" idx="3"/>
          </p:nvPr>
        </p:nvSpPr>
        <p:spPr>
          <a:xfrm>
            <a:off x="8011585" y="855957"/>
            <a:ext cx="299531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jp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hyperlink" Target="http://www.linkedin.com/groups/We-are-honored-host-our-4676716.S.221440460?qid=da1172e9-6d09-443e-ba51-ba4503868c9b&amp;trk=group_most_popular-0-b-ttl&amp;goback=.gmp_4676716"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672010"/>
            <a:ext cx="9753600" cy="2595025"/>
          </a:xfrm>
        </p:spPr>
        <p:txBody>
          <a:bodyPr>
            <a:normAutofit/>
          </a:bodyPr>
          <a:lstStyle/>
          <a:p>
            <a:r>
              <a:rPr lang="en-US" dirty="0"/>
              <a:t>Team </a:t>
            </a:r>
            <a:r>
              <a:rPr lang="en-US" dirty="0" smtClean="0"/>
              <a:t>Presentation</a:t>
            </a:r>
            <a:r>
              <a:rPr lang="en-US" sz="5400" dirty="0" smtClean="0"/>
              <a:t/>
            </a:r>
            <a:br>
              <a:rPr lang="en-US" sz="5400" dirty="0" smtClean="0"/>
            </a:br>
            <a:r>
              <a:rPr lang="en-US" dirty="0" smtClean="0"/>
              <a:t>UWSMC Winter 2013</a:t>
            </a:r>
            <a:r>
              <a:rPr lang="en-US" sz="5400" dirty="0" smtClean="0"/>
              <a:t/>
            </a:r>
            <a:br>
              <a:rPr lang="en-US" sz="5400" dirty="0" smtClean="0"/>
            </a:br>
            <a:endParaRPr lang="en-US" sz="5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8033" y="353409"/>
            <a:ext cx="1725283" cy="172528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7090733" y="1475115"/>
            <a:ext cx="1725283" cy="172528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16107" t="29729" r="13869" b="27587"/>
          <a:stretch/>
        </p:blipFill>
        <p:spPr>
          <a:xfrm>
            <a:off x="0" y="3200398"/>
            <a:ext cx="4828396" cy="1471612"/>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4705" y="2401907"/>
            <a:ext cx="1800225" cy="16859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05346" y="1414688"/>
            <a:ext cx="1725283" cy="172528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TextBox 8"/>
          <p:cNvSpPr txBox="1"/>
          <p:nvPr/>
        </p:nvSpPr>
        <p:spPr>
          <a:xfrm>
            <a:off x="8816016" y="1874282"/>
            <a:ext cx="851515" cy="369332"/>
          </a:xfrm>
          <a:prstGeom prst="rect">
            <a:avLst/>
          </a:prstGeom>
          <a:solidFill>
            <a:schemeClr val="bg2"/>
          </a:solidFill>
        </p:spPr>
        <p:txBody>
          <a:bodyPr wrap="none" rtlCol="0">
            <a:spAutoFit/>
          </a:bodyPr>
          <a:lstStyle/>
          <a:p>
            <a:r>
              <a:rPr lang="en-US" b="1" dirty="0" smtClean="0"/>
              <a:t>Carrie</a:t>
            </a:r>
            <a:endParaRPr lang="en-US" b="1" dirty="0"/>
          </a:p>
        </p:txBody>
      </p:sp>
      <p:sp>
        <p:nvSpPr>
          <p:cNvPr id="10" name="TextBox 9"/>
          <p:cNvSpPr txBox="1"/>
          <p:nvPr/>
        </p:nvSpPr>
        <p:spPr>
          <a:xfrm>
            <a:off x="9042949" y="4060333"/>
            <a:ext cx="543739" cy="369332"/>
          </a:xfrm>
          <a:prstGeom prst="rect">
            <a:avLst/>
          </a:prstGeom>
          <a:solidFill>
            <a:schemeClr val="bg2"/>
          </a:solidFill>
        </p:spPr>
        <p:txBody>
          <a:bodyPr wrap="none" rtlCol="0">
            <a:spAutoFit/>
          </a:bodyPr>
          <a:lstStyle/>
          <a:p>
            <a:r>
              <a:rPr lang="en-US" b="1" dirty="0" err="1" smtClean="0"/>
              <a:t>Ria</a:t>
            </a:r>
            <a:endParaRPr lang="en-US" b="1" dirty="0"/>
          </a:p>
        </p:txBody>
      </p:sp>
      <p:sp>
        <p:nvSpPr>
          <p:cNvPr id="11" name="TextBox 10"/>
          <p:cNvSpPr txBox="1"/>
          <p:nvPr/>
        </p:nvSpPr>
        <p:spPr>
          <a:xfrm>
            <a:off x="10412402" y="3139971"/>
            <a:ext cx="1018227" cy="369332"/>
          </a:xfrm>
          <a:prstGeom prst="rect">
            <a:avLst/>
          </a:prstGeom>
          <a:solidFill>
            <a:schemeClr val="bg2"/>
          </a:solidFill>
        </p:spPr>
        <p:txBody>
          <a:bodyPr wrap="none" rtlCol="0">
            <a:spAutoFit/>
          </a:bodyPr>
          <a:lstStyle/>
          <a:p>
            <a:r>
              <a:rPr lang="en-US" b="1" dirty="0" err="1" smtClean="0"/>
              <a:t>D’Laina</a:t>
            </a:r>
            <a:endParaRPr lang="en-US" b="1" dirty="0"/>
          </a:p>
        </p:txBody>
      </p:sp>
      <p:sp>
        <p:nvSpPr>
          <p:cNvPr id="12" name="TextBox 11"/>
          <p:cNvSpPr txBox="1"/>
          <p:nvPr/>
        </p:nvSpPr>
        <p:spPr>
          <a:xfrm>
            <a:off x="7358062" y="3115150"/>
            <a:ext cx="813043" cy="369332"/>
          </a:xfrm>
          <a:prstGeom prst="rect">
            <a:avLst/>
          </a:prstGeom>
          <a:solidFill>
            <a:schemeClr val="bg2"/>
          </a:solidFill>
        </p:spPr>
        <p:txBody>
          <a:bodyPr wrap="none" rtlCol="0">
            <a:spAutoFit/>
          </a:bodyPr>
          <a:lstStyle/>
          <a:p>
            <a:r>
              <a:rPr lang="en-US" b="1" dirty="0" smtClean="0"/>
              <a:t>David</a:t>
            </a:r>
            <a:endParaRPr lang="en-US" b="1" dirty="0"/>
          </a:p>
        </p:txBody>
      </p:sp>
    </p:spTree>
    <p:extLst>
      <p:ext uri="{BB962C8B-B14F-4D97-AF65-F5344CB8AC3E}">
        <p14:creationId xmlns:p14="http://schemas.microsoft.com/office/powerpoint/2010/main" val="245210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371477"/>
            <a:ext cx="10972800" cy="1143000"/>
          </a:xfrm>
        </p:spPr>
        <p:txBody>
          <a:bodyPr>
            <a:noAutofit/>
          </a:bodyPr>
          <a:lstStyle/>
          <a:p>
            <a:r>
              <a:rPr lang="en-US" dirty="0"/>
              <a:t>Sharing</a:t>
            </a:r>
            <a:br>
              <a:rPr lang="en-US" dirty="0"/>
            </a:br>
            <a:endParaRPr lang="en-US" dirty="0"/>
          </a:p>
        </p:txBody>
      </p:sp>
      <p:sp>
        <p:nvSpPr>
          <p:cNvPr id="3" name="Content Placeholder 2"/>
          <p:cNvSpPr>
            <a:spLocks noGrp="1"/>
          </p:cNvSpPr>
          <p:nvPr>
            <p:ph idx="1"/>
          </p:nvPr>
        </p:nvSpPr>
        <p:spPr>
          <a:xfrm>
            <a:off x="528469" y="981074"/>
            <a:ext cx="10972800" cy="5648325"/>
          </a:xfrm>
        </p:spPr>
        <p:txBody>
          <a:bodyPr>
            <a:noAutofit/>
          </a:bodyPr>
          <a:lstStyle/>
          <a:p>
            <a:r>
              <a:rPr lang="en-US" sz="2400" dirty="0" smtClean="0"/>
              <a:t>LinkedIn Feed</a:t>
            </a:r>
          </a:p>
          <a:p>
            <a:r>
              <a:rPr lang="en-US" sz="2400" dirty="0" smtClean="0"/>
              <a:t>Twitter (no mentions)</a:t>
            </a:r>
          </a:p>
          <a:p>
            <a:r>
              <a:rPr lang="en-US" sz="2400" dirty="0" smtClean="0"/>
              <a:t>Email</a:t>
            </a:r>
          </a:p>
          <a:p>
            <a:pPr lvl="1"/>
            <a:r>
              <a:rPr lang="en-US" dirty="0" smtClean="0"/>
              <a:t>To the members</a:t>
            </a:r>
          </a:p>
          <a:p>
            <a:pPr lvl="1"/>
            <a:r>
              <a:rPr lang="en-US" dirty="0" smtClean="0"/>
              <a:t>Showcase important stuff</a:t>
            </a:r>
          </a:p>
          <a:p>
            <a:r>
              <a:rPr lang="en-US" sz="2400" dirty="0" smtClean="0"/>
              <a:t>Manual Shares</a:t>
            </a:r>
          </a:p>
          <a:p>
            <a:pPr lvl="1"/>
            <a:r>
              <a:rPr lang="en-US" dirty="0" smtClean="0"/>
              <a:t>Twitter, FB, </a:t>
            </a:r>
            <a:r>
              <a:rPr lang="en-US" dirty="0" err="1" smtClean="0"/>
              <a:t>etc</a:t>
            </a:r>
            <a:endParaRPr lang="en-US" dirty="0" smtClean="0"/>
          </a:p>
          <a:p>
            <a:pPr lvl="1"/>
            <a:r>
              <a:rPr lang="en-US" dirty="0" smtClean="0"/>
              <a:t>Mentions, </a:t>
            </a:r>
            <a:r>
              <a:rPr lang="en-US" dirty="0" err="1" smtClean="0"/>
              <a:t>Pics</a:t>
            </a:r>
            <a:endParaRPr lang="en-US" sz="2400" dirty="0" smtClean="0"/>
          </a:p>
          <a:p>
            <a:pPr marL="0" indent="0">
              <a:buNone/>
            </a:pPr>
            <a:r>
              <a:rPr lang="en-US" sz="2400" dirty="0" smtClean="0"/>
              <a:t>Mobile App</a:t>
            </a:r>
          </a:p>
          <a:p>
            <a:r>
              <a:rPr lang="en-US" sz="2400" dirty="0" smtClean="0"/>
              <a:t>Limited to home feed and notifications. </a:t>
            </a:r>
            <a:r>
              <a:rPr lang="en-US" sz="2400" dirty="0"/>
              <a:t>N</a:t>
            </a:r>
            <a:r>
              <a:rPr lang="en-US" sz="2400" dirty="0" smtClean="0"/>
              <a:t>o groups discussions.</a:t>
            </a:r>
          </a:p>
          <a:p>
            <a:pPr marL="0" indent="0">
              <a:buNone/>
            </a:pPr>
            <a:r>
              <a:rPr lang="en-US" sz="2400" dirty="0" smtClean="0"/>
              <a:t>Other tools</a:t>
            </a:r>
          </a:p>
          <a:p>
            <a:r>
              <a:rPr lang="en-US" sz="2400" dirty="0" err="1" smtClean="0"/>
              <a:t>Hootsuite</a:t>
            </a:r>
            <a:r>
              <a:rPr lang="en-US" sz="2400" dirty="0" smtClean="0"/>
              <a:t>, LinkedIn Ads, In Mail to make contacts, Facebook APIs, </a:t>
            </a:r>
            <a:r>
              <a:rPr lang="en-US" sz="2400" dirty="0" err="1" smtClean="0"/>
              <a:t>Wordpress</a:t>
            </a:r>
            <a:r>
              <a:rPr lang="en-US" sz="2400" dirty="0" smtClean="0"/>
              <a:t>, connect to outlook, Firefox/ Chrome Google toolbars, etc.</a:t>
            </a:r>
            <a:endParaRPr lang="en-US" sz="2400" dirty="0"/>
          </a:p>
        </p:txBody>
      </p:sp>
      <p:pic>
        <p:nvPicPr>
          <p:cNvPr id="4" name="Picture 3"/>
          <p:cNvPicPr>
            <a:picLocks noChangeAspect="1"/>
          </p:cNvPicPr>
          <p:nvPr/>
        </p:nvPicPr>
        <p:blipFill>
          <a:blip r:embed="rId2"/>
          <a:stretch>
            <a:fillRect/>
          </a:stretch>
        </p:blipFill>
        <p:spPr>
          <a:xfrm>
            <a:off x="5771982" y="697345"/>
            <a:ext cx="5986631" cy="10722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3"/>
          <a:stretch>
            <a:fillRect/>
          </a:stretch>
        </p:blipFill>
        <p:spPr>
          <a:xfrm>
            <a:off x="5405139" y="2167509"/>
            <a:ext cx="5871420" cy="2352105"/>
          </a:xfrm>
          <a:prstGeom prst="rect">
            <a:avLst/>
          </a:prstGeom>
          <a:ln>
            <a:noFill/>
          </a:ln>
          <a:effectLst>
            <a:outerShdw blurRad="50800" dist="38100" dir="5400000" algn="t" rotWithShape="0">
              <a:prstClr val="black">
                <a:alpha val="40000"/>
              </a:prstClr>
            </a:outerShdw>
          </a:effectLst>
        </p:spPr>
      </p:pic>
      <p:cxnSp>
        <p:nvCxnSpPr>
          <p:cNvPr id="6" name="Straight Connector 5"/>
          <p:cNvCxnSpPr/>
          <p:nvPr/>
        </p:nvCxnSpPr>
        <p:spPr>
          <a:xfrm>
            <a:off x="3771900" y="2828996"/>
            <a:ext cx="2000081" cy="171521"/>
          </a:xfrm>
          <a:prstGeom prst="line">
            <a:avLst/>
          </a:prstGeom>
          <a:ln>
            <a:solidFill>
              <a:srgbClr val="FF0000"/>
            </a:solidFill>
            <a:tailEnd type="triangle" w="lg"/>
          </a:ln>
        </p:spPr>
        <p:style>
          <a:lnRef idx="3">
            <a:schemeClr val="accent2"/>
          </a:lnRef>
          <a:fillRef idx="0">
            <a:schemeClr val="accent2"/>
          </a:fillRef>
          <a:effectRef idx="2">
            <a:schemeClr val="accent2"/>
          </a:effectRef>
          <a:fontRef idx="minor">
            <a:schemeClr val="tx1"/>
          </a:fontRef>
        </p:style>
      </p:cxnSp>
      <p:cxnSp>
        <p:nvCxnSpPr>
          <p:cNvPr id="8" name="Straight Arrow Connector 7"/>
          <p:cNvCxnSpPr/>
          <p:nvPr/>
        </p:nvCxnSpPr>
        <p:spPr>
          <a:xfrm flipV="1">
            <a:off x="3657600" y="1514479"/>
            <a:ext cx="2457451" cy="128584"/>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666219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049" y="98445"/>
            <a:ext cx="10515600" cy="1054100"/>
          </a:xfrm>
        </p:spPr>
        <p:txBody>
          <a:bodyPr>
            <a:normAutofit/>
          </a:bodyPr>
          <a:lstStyle/>
          <a:p>
            <a:pPr algn="l"/>
            <a:r>
              <a:rPr lang="en-US" sz="4000" dirty="0" smtClean="0"/>
              <a:t>Analytics</a:t>
            </a:r>
            <a:endParaRPr lang="en-US" sz="4000" dirty="0"/>
          </a:p>
        </p:txBody>
      </p:sp>
      <p:pic>
        <p:nvPicPr>
          <p:cNvPr id="4" name="Picture 3"/>
          <p:cNvPicPr>
            <a:picLocks noChangeAspect="1"/>
          </p:cNvPicPr>
          <p:nvPr/>
        </p:nvPicPr>
        <p:blipFill>
          <a:blip r:embed="rId3"/>
          <a:stretch>
            <a:fillRect/>
          </a:stretch>
        </p:blipFill>
        <p:spPr>
          <a:xfrm>
            <a:off x="3833812" y="1420394"/>
            <a:ext cx="7924801" cy="5203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88375" y="1772721"/>
            <a:ext cx="3457576" cy="369332"/>
          </a:xfrm>
          <a:prstGeom prst="rect">
            <a:avLst/>
          </a:prstGeom>
          <a:noFill/>
        </p:spPr>
        <p:txBody>
          <a:bodyPr wrap="square" rtlCol="0">
            <a:spAutoFit/>
          </a:bodyPr>
          <a:lstStyle/>
          <a:p>
            <a:r>
              <a:rPr lang="en-US" b="1" dirty="0" smtClean="0"/>
              <a:t>Started 1/7/13 – 34 Members</a:t>
            </a:r>
          </a:p>
        </p:txBody>
      </p:sp>
      <p:sp>
        <p:nvSpPr>
          <p:cNvPr id="7" name="TextBox 6"/>
          <p:cNvSpPr txBox="1"/>
          <p:nvPr/>
        </p:nvSpPr>
        <p:spPr>
          <a:xfrm>
            <a:off x="6292852" y="227032"/>
            <a:ext cx="5465761" cy="923330"/>
          </a:xfrm>
          <a:prstGeom prst="rect">
            <a:avLst/>
          </a:prstGeom>
          <a:noFill/>
        </p:spPr>
        <p:txBody>
          <a:bodyPr wrap="square" rtlCol="0">
            <a:spAutoFit/>
          </a:bodyPr>
          <a:lstStyle/>
          <a:p>
            <a:pPr algn="ctr"/>
            <a:r>
              <a:rPr lang="en-US" b="1" dirty="0" smtClean="0"/>
              <a:t>Outreach Strategy, Increased Discussions, Jobs</a:t>
            </a:r>
          </a:p>
          <a:p>
            <a:pPr algn="ctr"/>
            <a:r>
              <a:rPr lang="en-US" b="1" dirty="0" smtClean="0">
                <a:solidFill>
                  <a:srgbClr val="FFFF00"/>
                </a:solidFill>
              </a:rPr>
              <a:t>Week 2/18 – 18 New Members </a:t>
            </a:r>
          </a:p>
          <a:p>
            <a:pPr algn="ctr"/>
            <a:r>
              <a:rPr lang="en-US" b="1" dirty="0" smtClean="0">
                <a:solidFill>
                  <a:srgbClr val="FFFF00"/>
                </a:solidFill>
              </a:rPr>
              <a:t>Week 2/25 – 18 New Members </a:t>
            </a:r>
            <a:endParaRPr lang="en-US" b="1" dirty="0">
              <a:solidFill>
                <a:srgbClr val="FFFF00"/>
              </a:solidFill>
            </a:endParaRPr>
          </a:p>
        </p:txBody>
      </p:sp>
      <p:cxnSp>
        <p:nvCxnSpPr>
          <p:cNvPr id="8" name="Straight Arrow Connector 7"/>
          <p:cNvCxnSpPr/>
          <p:nvPr/>
        </p:nvCxnSpPr>
        <p:spPr>
          <a:xfrm flipH="1">
            <a:off x="7010402" y="1150362"/>
            <a:ext cx="785810" cy="1678563"/>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sp>
        <p:nvSpPr>
          <p:cNvPr id="14" name="TextBox 13"/>
          <p:cNvSpPr txBox="1"/>
          <p:nvPr/>
        </p:nvSpPr>
        <p:spPr>
          <a:xfrm>
            <a:off x="-1" y="2320022"/>
            <a:ext cx="3634328" cy="646331"/>
          </a:xfrm>
          <a:prstGeom prst="rect">
            <a:avLst/>
          </a:prstGeom>
          <a:noFill/>
        </p:spPr>
        <p:txBody>
          <a:bodyPr wrap="none" rtlCol="0">
            <a:spAutoFit/>
          </a:bodyPr>
          <a:lstStyle/>
          <a:p>
            <a:r>
              <a:rPr lang="en-US" b="1" dirty="0">
                <a:solidFill>
                  <a:srgbClr val="FFFF00"/>
                </a:solidFill>
              </a:rPr>
              <a:t>Currently 3/10/13 – 92 Members</a:t>
            </a:r>
          </a:p>
          <a:p>
            <a:endParaRPr lang="en-US" dirty="0"/>
          </a:p>
        </p:txBody>
      </p:sp>
    </p:spTree>
    <p:extLst>
      <p:ext uri="{BB962C8B-B14F-4D97-AF65-F5344CB8AC3E}">
        <p14:creationId xmlns:p14="http://schemas.microsoft.com/office/powerpoint/2010/main" val="1978274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p:cTn id="7" dur="250" fill="hold"/>
                                        <p:tgtEl>
                                          <p:spTgt spid="14">
                                            <p:txEl>
                                              <p:pRg st="0" end="0"/>
                                            </p:txEl>
                                          </p:spTgt>
                                        </p:tgtEl>
                                        <p:attrNameLst>
                                          <p:attrName>ppt_w</p:attrName>
                                        </p:attrNameLst>
                                      </p:cBhvr>
                                      <p:tavLst>
                                        <p:tav tm="0">
                                          <p:val>
                                            <p:fltVal val="0"/>
                                          </p:val>
                                        </p:tav>
                                        <p:tav tm="100000">
                                          <p:val>
                                            <p:strVal val="#ppt_w"/>
                                          </p:val>
                                        </p:tav>
                                      </p:tavLst>
                                    </p:anim>
                                    <p:anim calcmode="lin" valueType="num">
                                      <p:cBhvr>
                                        <p:cTn id="8" dur="25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9" dur="250"/>
                                        <p:tgtEl>
                                          <p:spTgt spid="1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3"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0-#ppt_h/2"/>
                                          </p:val>
                                        </p:tav>
                                        <p:tav tm="100000">
                                          <p:val>
                                            <p:strVal val="#ppt_y"/>
                                          </p:val>
                                        </p:tav>
                                      </p:tavLst>
                                    </p:anim>
                                  </p:childTnLst>
                                </p:cTn>
                              </p:par>
                              <p:par>
                                <p:cTn id="16" presetID="2" presetClass="entr" presetSubtype="3"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1+#ppt_w/2"/>
                                          </p:val>
                                        </p:tav>
                                        <p:tav tm="100000">
                                          <p:val>
                                            <p:strVal val="#ppt_x"/>
                                          </p:val>
                                        </p:tav>
                                      </p:tavLst>
                                    </p:anim>
                                    <p:anim calcmode="lin" valueType="num">
                                      <p:cBhvr additive="base">
                                        <p:cTn id="19"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57250" y="1373834"/>
            <a:ext cx="10442018" cy="48721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4178300" y="681336"/>
            <a:ext cx="3594101" cy="461665"/>
          </a:xfrm>
          <a:prstGeom prst="rect">
            <a:avLst/>
          </a:prstGeom>
          <a:noFill/>
        </p:spPr>
        <p:txBody>
          <a:bodyPr wrap="square" rtlCol="0">
            <a:spAutoFit/>
          </a:bodyPr>
          <a:lstStyle/>
          <a:p>
            <a:r>
              <a:rPr lang="en-US" sz="2400" b="1" dirty="0" smtClean="0">
                <a:solidFill>
                  <a:srgbClr val="FFFF00"/>
                </a:solidFill>
              </a:rPr>
              <a:t>2/18 – Highest activity</a:t>
            </a:r>
          </a:p>
        </p:txBody>
      </p:sp>
      <p:cxnSp>
        <p:nvCxnSpPr>
          <p:cNvPr id="6" name="Straight Arrow Connector 5"/>
          <p:cNvCxnSpPr/>
          <p:nvPr/>
        </p:nvCxnSpPr>
        <p:spPr>
          <a:xfrm>
            <a:off x="6736557" y="1143001"/>
            <a:ext cx="2071687" cy="1785937"/>
          </a:xfrm>
          <a:prstGeom prst="straightConnector1">
            <a:avLst/>
          </a:prstGeom>
          <a:ln>
            <a:solidFill>
              <a:srgbClr val="FF0000"/>
            </a:solidFill>
            <a:tailEnd type="arrow"/>
          </a:ln>
          <a:scene3d>
            <a:camera prst="orthographicFront">
              <a:rot lat="0" lon="0" rev="0"/>
            </a:camera>
            <a:lightRig rig="twoPt" dir="br">
              <a:rot lat="0" lon="0" rev="8700000"/>
            </a:lightRig>
          </a:scene3d>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103976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763" y="-35605"/>
            <a:ext cx="10515600" cy="1132885"/>
          </a:xfrm>
        </p:spPr>
        <p:txBody>
          <a:bodyPr/>
          <a:lstStyle/>
          <a:p>
            <a:r>
              <a:rPr lang="en-US" dirty="0" smtClean="0"/>
              <a:t>Recommendations</a:t>
            </a:r>
            <a:endParaRPr lang="en-US" dirty="0"/>
          </a:p>
        </p:txBody>
      </p:sp>
      <p:sp>
        <p:nvSpPr>
          <p:cNvPr id="3" name="TextBox 2"/>
          <p:cNvSpPr txBox="1"/>
          <p:nvPr/>
        </p:nvSpPr>
        <p:spPr>
          <a:xfrm>
            <a:off x="720761" y="0"/>
            <a:ext cx="11300253" cy="1200329"/>
          </a:xfrm>
          <a:prstGeom prst="rect">
            <a:avLst/>
          </a:prstGeom>
          <a:noFill/>
        </p:spPr>
        <p:txBody>
          <a:bodyPr wrap="square" rtlCol="0">
            <a:spAutoFit/>
          </a:bodyPr>
          <a:lstStyle/>
          <a:p>
            <a:r>
              <a:rPr lang="en-US" dirty="0" smtClean="0">
                <a:latin typeface="+mj-lt"/>
              </a:rPr>
              <a:t/>
            </a:r>
            <a:br>
              <a:rPr lang="en-US" dirty="0" smtClean="0">
                <a:latin typeface="+mj-lt"/>
              </a:rPr>
            </a:br>
            <a:r>
              <a:rPr lang="en-US" dirty="0">
                <a:latin typeface="+mj-lt"/>
              </a:rPr>
              <a:t/>
            </a:r>
            <a:br>
              <a:rPr lang="en-US" dirty="0">
                <a:latin typeface="+mj-lt"/>
              </a:rPr>
            </a:br>
            <a:endParaRPr lang="en-US" dirty="0">
              <a:latin typeface="+mj-lt"/>
            </a:endParaRPr>
          </a:p>
          <a:p>
            <a:endParaRPr lang="en-US" b="1" dirty="0" smtClean="0">
              <a:effectLst/>
              <a:latin typeface="+mj-lt"/>
            </a:endParaRPr>
          </a:p>
        </p:txBody>
      </p:sp>
      <p:sp>
        <p:nvSpPr>
          <p:cNvPr id="4" name="TextBox 3"/>
          <p:cNvSpPr txBox="1"/>
          <p:nvPr/>
        </p:nvSpPr>
        <p:spPr>
          <a:xfrm>
            <a:off x="485775" y="1227996"/>
            <a:ext cx="11242802" cy="6524863"/>
          </a:xfrm>
          <a:prstGeom prst="rect">
            <a:avLst/>
          </a:prstGeom>
          <a:noFill/>
        </p:spPr>
        <p:txBody>
          <a:bodyPr wrap="square" rtlCol="0">
            <a:spAutoFit/>
          </a:bodyPr>
          <a:lstStyle/>
          <a:p>
            <a:r>
              <a:rPr lang="en-US" sz="1600" b="1" dirty="0" smtClean="0">
                <a:latin typeface="Segoe"/>
                <a:cs typeface="Segoe"/>
              </a:rPr>
              <a:t>1. Ensure your group goals are clear and precise</a:t>
            </a:r>
          </a:p>
          <a:p>
            <a:endParaRPr lang="en-US" sz="1600" b="1" dirty="0" smtClean="0">
              <a:latin typeface="Segoe"/>
              <a:cs typeface="Segoe"/>
            </a:endParaRPr>
          </a:p>
          <a:p>
            <a:r>
              <a:rPr lang="en-US" sz="1600" b="1" dirty="0" smtClean="0">
                <a:effectLst/>
                <a:latin typeface="Segoe"/>
                <a:cs typeface="Segoe"/>
              </a:rPr>
              <a:t>2</a:t>
            </a:r>
            <a:r>
              <a:rPr lang="en-US" sz="1600" b="1" dirty="0" smtClean="0">
                <a:latin typeface="Segoe"/>
                <a:cs typeface="Segoe"/>
              </a:rPr>
              <a:t>. Lead your group by becoming one of its most active members. By being active in your own group and positioning yourself as the leader of your group, members will get to know and trust you. Do not expect your group to lead itself.</a:t>
            </a:r>
          </a:p>
          <a:p>
            <a:endParaRPr lang="en-US" sz="1600" b="1" dirty="0" smtClean="0">
              <a:latin typeface="Segoe"/>
              <a:cs typeface="Segoe"/>
            </a:endParaRPr>
          </a:p>
          <a:p>
            <a:r>
              <a:rPr lang="en-US" sz="1600" b="1" dirty="0" smtClean="0">
                <a:latin typeface="Segoe"/>
                <a:cs typeface="Segoe"/>
              </a:rPr>
              <a:t>3. Use the Group Announcements Feature; you can send up to one announcement per week directly to the email inboxes of your members.</a:t>
            </a:r>
          </a:p>
          <a:p>
            <a:endParaRPr lang="en-US" sz="1600" b="1" dirty="0" smtClean="0">
              <a:latin typeface="Segoe"/>
              <a:cs typeface="Segoe"/>
            </a:endParaRPr>
          </a:p>
          <a:p>
            <a:r>
              <a:rPr lang="en-US" sz="1600" b="1" dirty="0" smtClean="0">
                <a:latin typeface="Segoe"/>
                <a:cs typeface="Segoe"/>
              </a:rPr>
              <a:t>4. Group Name and Description; consider which keywords your target members will search for. Make sure your group name is clear and includes keywords.</a:t>
            </a:r>
          </a:p>
          <a:p>
            <a:endParaRPr lang="en-US" sz="1600" b="1" dirty="0" smtClean="0">
              <a:latin typeface="Segoe"/>
              <a:cs typeface="Segoe"/>
            </a:endParaRPr>
          </a:p>
          <a:p>
            <a:r>
              <a:rPr lang="en-US" sz="1600" b="1" dirty="0" smtClean="0">
                <a:latin typeface="Segoe"/>
                <a:cs typeface="Segoe"/>
              </a:rPr>
              <a:t>5. Display the group in the Group Directory and on members' profiles.</a:t>
            </a:r>
          </a:p>
          <a:p>
            <a:endParaRPr lang="en-US" sz="1600" b="1" dirty="0" smtClean="0">
              <a:latin typeface="Segoe"/>
              <a:cs typeface="Segoe"/>
            </a:endParaRPr>
          </a:p>
          <a:p>
            <a:r>
              <a:rPr lang="en-US" sz="1600" b="1" dirty="0" smtClean="0">
                <a:latin typeface="Segoe"/>
                <a:cs typeface="Segoe"/>
              </a:rPr>
              <a:t>6. Craft a compelling profile description along with objective of the groups purpose for new members to read upon joining. </a:t>
            </a:r>
          </a:p>
          <a:p>
            <a:endParaRPr lang="en-US" sz="1600" b="1" dirty="0" smtClean="0">
              <a:latin typeface="Segoe"/>
              <a:cs typeface="Segoe"/>
            </a:endParaRPr>
          </a:p>
          <a:p>
            <a:r>
              <a:rPr lang="en-US" sz="1600" b="1" dirty="0" smtClean="0">
                <a:latin typeface="Segoe"/>
                <a:cs typeface="Segoe"/>
              </a:rPr>
              <a:t>7. Invite key influencers to the group and give them a stage for their platform; promote and amplify across other channels.</a:t>
            </a:r>
          </a:p>
          <a:p>
            <a:endParaRPr lang="en-US" sz="1600" b="1" dirty="0" smtClean="0">
              <a:latin typeface="Segoe"/>
              <a:cs typeface="Segoe"/>
            </a:endParaRPr>
          </a:p>
          <a:p>
            <a:r>
              <a:rPr lang="en-US" sz="1600" b="1" dirty="0" smtClean="0">
                <a:latin typeface="Segoe"/>
                <a:cs typeface="Segoe"/>
              </a:rPr>
              <a:t>8. Just like any other social media channel, build out an editorial calendar early on to ensure your content is relevant and well thought out.</a:t>
            </a:r>
          </a:p>
          <a:p>
            <a:endParaRPr lang="en-US" sz="1600" dirty="0" smtClean="0"/>
          </a:p>
          <a:p>
            <a:endParaRPr lang="en-US" sz="1600" dirty="0" smtClean="0"/>
          </a:p>
          <a:p>
            <a:endParaRPr lang="en-US" sz="1600" dirty="0"/>
          </a:p>
          <a:p>
            <a:endParaRPr lang="en-US" dirty="0"/>
          </a:p>
        </p:txBody>
      </p:sp>
    </p:spTree>
    <p:extLst>
      <p:ext uri="{BB962C8B-B14F-4D97-AF65-F5344CB8AC3E}">
        <p14:creationId xmlns:p14="http://schemas.microsoft.com/office/powerpoint/2010/main" val="760037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1000"/>
                                        <p:tgtEl>
                                          <p:spTgt spid="4">
                                            <p:txEl>
                                              <p:pRg st="6" end="6"/>
                                            </p:txEl>
                                          </p:spTgt>
                                        </p:tgtEl>
                                      </p:cBhvr>
                                    </p:animEffect>
                                    <p:anim calcmode="lin" valueType="num">
                                      <p:cBhvr>
                                        <p:cTn id="2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fade">
                                      <p:cBhvr>
                                        <p:cTn id="35" dur="1000"/>
                                        <p:tgtEl>
                                          <p:spTgt spid="4">
                                            <p:txEl>
                                              <p:pRg st="8" end="8"/>
                                            </p:txEl>
                                          </p:spTgt>
                                        </p:tgtEl>
                                      </p:cBhvr>
                                    </p:animEffect>
                                    <p:anim calcmode="lin" valueType="num">
                                      <p:cBhvr>
                                        <p:cTn id="36"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xEl>
                                              <p:pRg st="10" end="10"/>
                                            </p:txEl>
                                          </p:spTgt>
                                        </p:tgtEl>
                                        <p:attrNameLst>
                                          <p:attrName>style.visibility</p:attrName>
                                        </p:attrNameLst>
                                      </p:cBhvr>
                                      <p:to>
                                        <p:strVal val="visible"/>
                                      </p:to>
                                    </p:set>
                                    <p:animEffect transition="in" filter="fade">
                                      <p:cBhvr>
                                        <p:cTn id="42" dur="1000"/>
                                        <p:tgtEl>
                                          <p:spTgt spid="4">
                                            <p:txEl>
                                              <p:pRg st="10" end="10"/>
                                            </p:txEl>
                                          </p:spTgt>
                                        </p:tgtEl>
                                      </p:cBhvr>
                                    </p:animEffect>
                                    <p:anim calcmode="lin" valueType="num">
                                      <p:cBhvr>
                                        <p:cTn id="43"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txEl>
                                              <p:pRg st="12" end="12"/>
                                            </p:txEl>
                                          </p:spTgt>
                                        </p:tgtEl>
                                        <p:attrNameLst>
                                          <p:attrName>style.visibility</p:attrName>
                                        </p:attrNameLst>
                                      </p:cBhvr>
                                      <p:to>
                                        <p:strVal val="visible"/>
                                      </p:to>
                                    </p:set>
                                    <p:animEffect transition="in" filter="fade">
                                      <p:cBhvr>
                                        <p:cTn id="49" dur="1000"/>
                                        <p:tgtEl>
                                          <p:spTgt spid="4">
                                            <p:txEl>
                                              <p:pRg st="12" end="12"/>
                                            </p:txEl>
                                          </p:spTgt>
                                        </p:tgtEl>
                                      </p:cBhvr>
                                    </p:animEffect>
                                    <p:anim calcmode="lin" valueType="num">
                                      <p:cBhvr>
                                        <p:cTn id="50" dur="1000" fill="hold"/>
                                        <p:tgtEl>
                                          <p:spTgt spid="4">
                                            <p:txEl>
                                              <p:pRg st="12" end="12"/>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4">
                                            <p:txEl>
                                              <p:pRg st="14" end="14"/>
                                            </p:txEl>
                                          </p:spTgt>
                                        </p:tgtEl>
                                        <p:attrNameLst>
                                          <p:attrName>style.visibility</p:attrName>
                                        </p:attrNameLst>
                                      </p:cBhvr>
                                      <p:to>
                                        <p:strVal val="visible"/>
                                      </p:to>
                                    </p:set>
                                    <p:animEffect transition="in" filter="fade">
                                      <p:cBhvr>
                                        <p:cTn id="56" dur="1000"/>
                                        <p:tgtEl>
                                          <p:spTgt spid="4">
                                            <p:txEl>
                                              <p:pRg st="14" end="14"/>
                                            </p:txEl>
                                          </p:spTgt>
                                        </p:tgtEl>
                                      </p:cBhvr>
                                    </p:animEffect>
                                    <p:anim calcmode="lin" valueType="num">
                                      <p:cBhvr>
                                        <p:cTn id="57" dur="1000" fill="hold"/>
                                        <p:tgtEl>
                                          <p:spTgt spid="4">
                                            <p:txEl>
                                              <p:pRg st="14" end="14"/>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41440" y="1371601"/>
            <a:ext cx="5575069" cy="1307591"/>
          </a:xfrm>
        </p:spPr>
        <p:txBody>
          <a:bodyPr/>
          <a:lstStyle/>
          <a:p>
            <a:r>
              <a:rPr lang="en-US" dirty="0">
                <a:latin typeface="+mj-lt"/>
              </a:rPr>
              <a:t>Increase visibility of </a:t>
            </a:r>
            <a:r>
              <a:rPr lang="en-US" dirty="0" smtClean="0">
                <a:latin typeface="+mj-lt"/>
              </a:rPr>
              <a:t>UWSMC </a:t>
            </a:r>
            <a:r>
              <a:rPr lang="en-US" dirty="0">
                <a:latin typeface="+mj-lt"/>
              </a:rPr>
              <a:t>students in Seattle </a:t>
            </a:r>
            <a:r>
              <a:rPr lang="en-US" dirty="0" smtClean="0">
                <a:latin typeface="+mj-lt"/>
              </a:rPr>
              <a:t>Social Media Community</a:t>
            </a:r>
            <a:endParaRPr lang="en-US" dirty="0">
              <a:latin typeface="+mj-lt"/>
            </a:endParaRPr>
          </a:p>
          <a:p>
            <a:endParaRPr lang="en-US" dirty="0"/>
          </a:p>
        </p:txBody>
      </p:sp>
      <p:sp>
        <p:nvSpPr>
          <p:cNvPr id="3" name="Text Placeholder 2"/>
          <p:cNvSpPr>
            <a:spLocks noGrp="1"/>
          </p:cNvSpPr>
          <p:nvPr>
            <p:ph type="body" sz="quarter" idx="3"/>
          </p:nvPr>
        </p:nvSpPr>
        <p:spPr>
          <a:xfrm>
            <a:off x="6229351" y="1385888"/>
            <a:ext cx="5386388" cy="1271588"/>
          </a:xfrm>
        </p:spPr>
        <p:txBody>
          <a:bodyPr/>
          <a:lstStyle/>
          <a:p>
            <a:r>
              <a:rPr lang="en-US" dirty="0">
                <a:latin typeface="+mj-lt"/>
              </a:rPr>
              <a:t>Position UW SMC Program and students  as a hub of social media knowledge</a:t>
            </a:r>
          </a:p>
          <a:p>
            <a:endParaRPr lang="en-US" dirty="0"/>
          </a:p>
        </p:txBody>
      </p:sp>
      <p:sp>
        <p:nvSpPr>
          <p:cNvPr id="4" name="Title 3"/>
          <p:cNvSpPr>
            <a:spLocks noGrp="1"/>
          </p:cNvSpPr>
          <p:nvPr>
            <p:ph type="title"/>
          </p:nvPr>
        </p:nvSpPr>
        <p:spPr>
          <a:xfrm>
            <a:off x="1062037" y="0"/>
            <a:ext cx="9753600" cy="1154097"/>
          </a:xfrm>
        </p:spPr>
        <p:txBody>
          <a:bodyPr>
            <a:noAutofit/>
          </a:bodyPr>
          <a:lstStyle/>
          <a:p>
            <a:r>
              <a:rPr lang="en-US" sz="3600" dirty="0" smtClean="0"/>
              <a:t>Planning: Campaign </a:t>
            </a:r>
            <a:r>
              <a:rPr lang="en-US" sz="3600" dirty="0"/>
              <a:t>Goals &amp; </a:t>
            </a:r>
            <a:r>
              <a:rPr lang="en-US" sz="3600" dirty="0" smtClean="0"/>
              <a:t>Objectives</a:t>
            </a:r>
            <a:endParaRPr lang="en-US" sz="3600" dirty="0"/>
          </a:p>
        </p:txBody>
      </p:sp>
      <p:sp>
        <p:nvSpPr>
          <p:cNvPr id="5" name="Content Placeholder 4"/>
          <p:cNvSpPr>
            <a:spLocks noGrp="1"/>
          </p:cNvSpPr>
          <p:nvPr>
            <p:ph sz="quarter" idx="13"/>
          </p:nvPr>
        </p:nvSpPr>
        <p:spPr>
          <a:xfrm>
            <a:off x="471488" y="2656462"/>
            <a:ext cx="5272087" cy="2029838"/>
          </a:xfrm>
        </p:spPr>
        <p:txBody>
          <a:bodyPr>
            <a:normAutofit fontScale="55000" lnSpcReduction="20000"/>
          </a:bodyPr>
          <a:lstStyle/>
          <a:p>
            <a:pPr marL="0" indent="0">
              <a:buNone/>
            </a:pPr>
            <a:r>
              <a:rPr lang="en-US" sz="4500" b="1" dirty="0"/>
              <a:t>Objectives</a:t>
            </a:r>
            <a:r>
              <a:rPr lang="en-US" sz="4500" b="1" dirty="0" smtClean="0"/>
              <a:t>:</a:t>
            </a:r>
          </a:p>
          <a:p>
            <a:pPr marL="0" indent="0">
              <a:buNone/>
            </a:pPr>
            <a:endParaRPr lang="en-US" sz="4000" b="1" dirty="0"/>
          </a:p>
          <a:p>
            <a:r>
              <a:rPr lang="en-US" sz="4000" b="1" dirty="0"/>
              <a:t>Secure 39 new members</a:t>
            </a:r>
          </a:p>
          <a:p>
            <a:pPr marL="0" indent="0">
              <a:buNone/>
            </a:pPr>
            <a:r>
              <a:rPr lang="en-US" sz="4000" b="1" dirty="0"/>
              <a:t> </a:t>
            </a:r>
          </a:p>
          <a:p>
            <a:r>
              <a:rPr lang="en-US" sz="4000" b="1" dirty="0"/>
              <a:t>Increase comments and activity by 20</a:t>
            </a:r>
            <a:r>
              <a:rPr lang="en-US" sz="4000" b="1" dirty="0">
                <a:latin typeface="Segoe"/>
              </a:rPr>
              <a:t>% </a:t>
            </a:r>
            <a:endParaRPr lang="en-US" sz="4000" b="1" dirty="0" smtClean="0">
              <a:latin typeface="Segoe"/>
            </a:endParaRPr>
          </a:p>
          <a:p>
            <a:endParaRPr lang="en-US" dirty="0">
              <a:latin typeface="Segoe"/>
            </a:endParaRPr>
          </a:p>
          <a:p>
            <a:endParaRPr lang="en-US" dirty="0"/>
          </a:p>
        </p:txBody>
      </p:sp>
      <p:sp>
        <p:nvSpPr>
          <p:cNvPr id="6" name="Content Placeholder 5"/>
          <p:cNvSpPr>
            <a:spLocks noGrp="1"/>
          </p:cNvSpPr>
          <p:nvPr>
            <p:ph sz="quarter" idx="14"/>
          </p:nvPr>
        </p:nvSpPr>
        <p:spPr>
          <a:xfrm>
            <a:off x="6072188" y="2654319"/>
            <a:ext cx="5529262" cy="2303444"/>
          </a:xfrm>
        </p:spPr>
        <p:txBody>
          <a:bodyPr>
            <a:normAutofit fontScale="92500" lnSpcReduction="20000"/>
          </a:bodyPr>
          <a:lstStyle/>
          <a:p>
            <a:pPr marL="0" indent="0">
              <a:buNone/>
            </a:pPr>
            <a:r>
              <a:rPr lang="en-US" sz="2400" b="1" dirty="0"/>
              <a:t>Objectives</a:t>
            </a:r>
            <a:r>
              <a:rPr lang="en-US" sz="2400" b="1" dirty="0" smtClean="0"/>
              <a:t>:</a:t>
            </a:r>
          </a:p>
          <a:p>
            <a:pPr marL="0" indent="0">
              <a:buNone/>
            </a:pPr>
            <a:endParaRPr lang="en-US" sz="2400" b="1" dirty="0"/>
          </a:p>
          <a:p>
            <a:r>
              <a:rPr lang="en-US" sz="2400" b="1" dirty="0"/>
              <a:t>Increase seniority level by 10% in </a:t>
            </a:r>
            <a:r>
              <a:rPr lang="en-US" sz="2400" b="1" dirty="0" smtClean="0"/>
              <a:t>manager category</a:t>
            </a:r>
            <a:endParaRPr lang="en-US" sz="2400" b="1" dirty="0"/>
          </a:p>
          <a:p>
            <a:pPr marL="0" indent="0">
              <a:buNone/>
            </a:pPr>
            <a:endParaRPr lang="en-US" sz="2400" b="1" dirty="0"/>
          </a:p>
          <a:p>
            <a:r>
              <a:rPr lang="en-US" sz="2400" b="1" dirty="0"/>
              <a:t>Increase industry level by 20% in social media/marketing</a:t>
            </a:r>
          </a:p>
          <a:p>
            <a:endParaRPr lang="en-US" dirty="0"/>
          </a:p>
        </p:txBody>
      </p:sp>
    </p:spTree>
    <p:extLst>
      <p:ext uri="{BB962C8B-B14F-4D97-AF65-F5344CB8AC3E}">
        <p14:creationId xmlns:p14="http://schemas.microsoft.com/office/powerpoint/2010/main" val="927346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8700" y="0"/>
            <a:ext cx="7501252" cy="1914144"/>
          </a:xfrm>
        </p:spPr>
        <p:txBody>
          <a:bodyPr>
            <a:noAutofit/>
          </a:bodyPr>
          <a:lstStyle/>
          <a:p>
            <a:pPr algn="ctr"/>
            <a:r>
              <a:rPr lang="en-US" sz="3200" dirty="0" smtClean="0">
                <a:solidFill>
                  <a:srgbClr val="FFFF00"/>
                </a:solidFill>
                <a:cs typeface="Segoe"/>
              </a:rPr>
              <a:t>Team LinkedIn had the most success with interactive polls… each poll generated between 50%-75%</a:t>
            </a:r>
            <a:endParaRPr lang="en-US" sz="3200" dirty="0">
              <a:solidFill>
                <a:srgbClr val="FFFF00"/>
              </a:solidFill>
              <a:cs typeface="Segoe"/>
            </a:endParaRPr>
          </a:p>
        </p:txBody>
      </p:sp>
      <p:pic>
        <p:nvPicPr>
          <p:cNvPr id="7" name="Picture 6" descr="Linkedin Poll.png"/>
          <p:cNvPicPr>
            <a:picLocks noChangeAspect="1"/>
          </p:cNvPicPr>
          <p:nvPr/>
        </p:nvPicPr>
        <p:blipFill>
          <a:blip r:embed="rId2"/>
          <a:stretch>
            <a:fillRect/>
          </a:stretch>
        </p:blipFill>
        <p:spPr>
          <a:xfrm>
            <a:off x="2414589" y="2003011"/>
            <a:ext cx="9486207" cy="46895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p:cNvSpPr txBox="1"/>
          <p:nvPr/>
        </p:nvSpPr>
        <p:spPr>
          <a:xfrm>
            <a:off x="785812" y="346144"/>
            <a:ext cx="2664512" cy="769441"/>
          </a:xfrm>
          <a:prstGeom prst="rect">
            <a:avLst/>
          </a:prstGeom>
          <a:noFill/>
        </p:spPr>
        <p:txBody>
          <a:bodyPr wrap="none" rtlCol="0">
            <a:spAutoFit/>
          </a:bodyPr>
          <a:lstStyle/>
          <a:p>
            <a:r>
              <a:rPr lang="en-US" sz="4400" dirty="0" smtClean="0">
                <a:solidFill>
                  <a:schemeClr val="tx2"/>
                </a:solidFill>
                <a:latin typeface="+mj-lt"/>
              </a:rPr>
              <a:t>Execution</a:t>
            </a:r>
            <a:endParaRPr lang="en-US" sz="4000" dirty="0">
              <a:solidFill>
                <a:schemeClr val="tx2"/>
              </a:solidFill>
              <a:latin typeface="+mj-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3791" y="2492986"/>
            <a:ext cx="2782651" cy="1569660"/>
          </a:xfrm>
          <a:prstGeom prst="rect">
            <a:avLst/>
          </a:prstGeom>
          <a:noFill/>
        </p:spPr>
        <p:txBody>
          <a:bodyPr wrap="square" rtlCol="0">
            <a:spAutoFit/>
          </a:bodyPr>
          <a:lstStyle/>
          <a:p>
            <a:r>
              <a:rPr lang="en-US" sz="4800" dirty="0" smtClean="0">
                <a:solidFill>
                  <a:schemeClr val="tx2"/>
                </a:solidFill>
                <a:latin typeface="Segoe"/>
                <a:cs typeface="Segoe"/>
              </a:rPr>
              <a:t>Beyond  sharing</a:t>
            </a:r>
            <a:endParaRPr lang="en-US" sz="4800" dirty="0">
              <a:solidFill>
                <a:schemeClr val="tx2"/>
              </a:solidFill>
              <a:latin typeface="Segoe"/>
              <a:cs typeface="Segoe"/>
            </a:endParaRPr>
          </a:p>
        </p:txBody>
      </p:sp>
      <p:sp>
        <p:nvSpPr>
          <p:cNvPr id="10" name="Right Arrow 9"/>
          <p:cNvSpPr/>
          <p:nvPr/>
        </p:nvSpPr>
        <p:spPr>
          <a:xfrm>
            <a:off x="2999149" y="3035500"/>
            <a:ext cx="1558176"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11" name="Picture 10" descr="LinkedIn Discussion.png"/>
          <p:cNvPicPr>
            <a:picLocks noChangeAspect="1"/>
          </p:cNvPicPr>
          <p:nvPr/>
        </p:nvPicPr>
        <p:blipFill>
          <a:blip r:embed="rId2"/>
          <a:stretch>
            <a:fillRect/>
          </a:stretch>
        </p:blipFill>
        <p:spPr>
          <a:xfrm>
            <a:off x="5057983" y="200025"/>
            <a:ext cx="6713104" cy="64533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50" fill="hold"/>
                                        <p:tgtEl>
                                          <p:spTgt spid="10"/>
                                        </p:tgtEl>
                                        <p:attrNameLst>
                                          <p:attrName>ppt_x</p:attrName>
                                        </p:attrNameLst>
                                      </p:cBhvr>
                                      <p:tavLst>
                                        <p:tav tm="0">
                                          <p:val>
                                            <p:strVal val="0-#ppt_w/2"/>
                                          </p:val>
                                        </p:tav>
                                        <p:tav tm="100000">
                                          <p:val>
                                            <p:strVal val="#ppt_x"/>
                                          </p:val>
                                        </p:tav>
                                      </p:tavLst>
                                    </p:anim>
                                    <p:anim calcmode="lin" valueType="num">
                                      <p:cBhvr additive="base">
                                        <p:cTn id="8"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20317540">
            <a:off x="639818" y="3444216"/>
            <a:ext cx="3219055" cy="1077218"/>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sz="3200" dirty="0" smtClean="0">
                <a:latin typeface="Segoe"/>
                <a:cs typeface="Segoe"/>
              </a:rPr>
              <a:t>Job Posts = Comments</a:t>
            </a:r>
          </a:p>
        </p:txBody>
      </p:sp>
      <p:pic>
        <p:nvPicPr>
          <p:cNvPr id="4" name="Picture 3" descr="Screen Shot 2013-03-10 at 12.04.28 PM copy copy.png"/>
          <p:cNvPicPr>
            <a:picLocks noChangeAspect="1"/>
          </p:cNvPicPr>
          <p:nvPr/>
        </p:nvPicPr>
        <p:blipFill>
          <a:blip r:embed="rId2"/>
          <a:stretch>
            <a:fillRect/>
          </a:stretch>
        </p:blipFill>
        <p:spPr>
          <a:xfrm>
            <a:off x="2917664" y="1714500"/>
            <a:ext cx="8783799" cy="34046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0-#ppt_w/2"/>
                                          </p:val>
                                        </p:tav>
                                        <p:tav tm="100000">
                                          <p:val>
                                            <p:strVal val="#ppt_x"/>
                                          </p:val>
                                        </p:tav>
                                      </p:tavLst>
                                    </p:anim>
                                    <p:anim calcmode="lin" valueType="num">
                                      <p:cBhvr additive="base">
                                        <p:cTn id="8" dur="2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136" y="0"/>
            <a:ext cx="8776727" cy="1573937"/>
          </a:xfrm>
        </p:spPr>
        <p:txBody>
          <a:bodyPr>
            <a:normAutofit fontScale="90000"/>
          </a:bodyPr>
          <a:lstStyle/>
          <a:p>
            <a:pPr algn="l"/>
            <a:r>
              <a:rPr lang="en-US" sz="4000" dirty="0" smtClean="0">
                <a:latin typeface="Segoe"/>
              </a:rPr>
              <a:t>Invitations to local Social Media members led to participation and exposure</a:t>
            </a:r>
            <a:endParaRPr lang="en-US" sz="4000" dirty="0">
              <a:latin typeface="Segoe"/>
            </a:endParaRPr>
          </a:p>
        </p:txBody>
      </p:sp>
      <p:pic>
        <p:nvPicPr>
          <p:cNvPr id="5" name="Content Placeholder 4" descr="Screen Shot 2013-03-10 at 12.08.44 PM copy.png"/>
          <p:cNvPicPr>
            <a:picLocks noGrp="1" noChangeAspect="1"/>
          </p:cNvPicPr>
          <p:nvPr>
            <p:ph sz="quarter" idx="13"/>
          </p:nvPr>
        </p:nvPicPr>
        <p:blipFill>
          <a:blip r:embed="rId2"/>
          <a:stretch>
            <a:fillRect/>
          </a:stretch>
        </p:blipFill>
        <p:spPr>
          <a:xfrm>
            <a:off x="447675" y="1928813"/>
            <a:ext cx="7220250" cy="20614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Right"/>
            <a:lightRig rig="threePt" dir="t"/>
          </a:scene3d>
        </p:spPr>
      </p:pic>
      <p:pic>
        <p:nvPicPr>
          <p:cNvPr id="7" name="Content Placeholder 6" descr="Screen Shot 2013-03-10 at 12.09.24 PM copy.png"/>
          <p:cNvPicPr>
            <a:picLocks noGrp="1" noChangeAspect="1"/>
          </p:cNvPicPr>
          <p:nvPr>
            <p:ph sz="quarter" idx="14"/>
          </p:nvPr>
        </p:nvPicPr>
        <p:blipFill>
          <a:blip r:embed="rId3"/>
          <a:stretch>
            <a:fillRect/>
          </a:stretch>
        </p:blipFill>
        <p:spPr>
          <a:xfrm>
            <a:off x="4284662" y="4114801"/>
            <a:ext cx="7298232" cy="25816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Left"/>
            <a:lightRig rig="threePt" dir="t"/>
          </a:scene3d>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03-10 at 12.14.29 PM copy.png"/>
          <p:cNvPicPr>
            <a:picLocks noChangeAspect="1"/>
          </p:cNvPicPr>
          <p:nvPr/>
        </p:nvPicPr>
        <p:blipFill>
          <a:blip r:embed="rId2"/>
          <a:stretch>
            <a:fillRect/>
          </a:stretch>
        </p:blipFill>
        <p:spPr>
          <a:xfrm>
            <a:off x="188755" y="280335"/>
            <a:ext cx="6996792" cy="24390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Picture 2" descr="Screen Shot 2013-03-10 at 12.16.15 PM copy.png"/>
          <p:cNvPicPr>
            <a:picLocks noChangeAspect="1"/>
          </p:cNvPicPr>
          <p:nvPr/>
        </p:nvPicPr>
        <p:blipFill>
          <a:blip r:embed="rId3"/>
          <a:stretch>
            <a:fillRect/>
          </a:stretch>
        </p:blipFill>
        <p:spPr>
          <a:xfrm>
            <a:off x="5131862" y="2987897"/>
            <a:ext cx="6666839" cy="37456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rot="20875587">
            <a:off x="955670" y="2448357"/>
            <a:ext cx="9131083"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3200" dirty="0" smtClean="0"/>
              <a:t>#UWSMC Student Profiles… spotlight moments!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10800000" flipV="1">
            <a:off x="550925" y="46791"/>
            <a:ext cx="10078974" cy="1569660"/>
          </a:xfrm>
          <a:prstGeom prst="rect">
            <a:avLst/>
          </a:prstGeom>
          <a:noFill/>
        </p:spPr>
        <p:txBody>
          <a:bodyPr wrap="square" rtlCol="0">
            <a:spAutoFit/>
          </a:bodyPr>
          <a:lstStyle/>
          <a:p>
            <a:endParaRPr lang="en-US" sz="2400" dirty="0">
              <a:solidFill>
                <a:srgbClr val="FFFF00"/>
              </a:solidFill>
            </a:endParaRPr>
          </a:p>
          <a:p>
            <a:r>
              <a:rPr lang="en-US" sz="3600" dirty="0" smtClean="0">
                <a:solidFill>
                  <a:schemeClr val="tx2"/>
                </a:solidFill>
                <a:latin typeface="+mj-lt"/>
              </a:rPr>
              <a:t>LinkedIn </a:t>
            </a:r>
            <a:r>
              <a:rPr lang="en-US" sz="3600" dirty="0">
                <a:solidFill>
                  <a:schemeClr val="tx2"/>
                </a:solidFill>
                <a:latin typeface="+mj-lt"/>
              </a:rPr>
              <a:t>Chat with Connie Rock on UW Social Media Class</a:t>
            </a:r>
          </a:p>
        </p:txBody>
      </p:sp>
      <p:pic>
        <p:nvPicPr>
          <p:cNvPr id="3" name="Picture 2">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611" y="2257425"/>
            <a:ext cx="10374153" cy="39147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186" y="579564"/>
            <a:ext cx="10772775" cy="1595437"/>
          </a:xfrm>
        </p:spPr>
        <p:txBody>
          <a:bodyPr>
            <a:normAutofit fontScale="62500" lnSpcReduction="20000"/>
          </a:bodyPr>
          <a:lstStyle/>
          <a:p>
            <a:pPr lvl="1"/>
            <a:endParaRPr lang="en-US" sz="2000" dirty="0" smtClean="0"/>
          </a:p>
          <a:p>
            <a:pPr marL="365760" lvl="1" indent="0" algn="r">
              <a:buNone/>
            </a:pPr>
            <a:endParaRPr lang="en-US" sz="3100" dirty="0"/>
          </a:p>
          <a:p>
            <a:pPr marL="320040" lvl="1" indent="0">
              <a:buNone/>
            </a:pPr>
            <a:r>
              <a:rPr lang="en-US" sz="3800" b="1" dirty="0">
                <a:latin typeface="+mj-lt"/>
              </a:rPr>
              <a:t>Group </a:t>
            </a:r>
            <a:r>
              <a:rPr lang="en-US" sz="3800" b="1" dirty="0" smtClean="0">
                <a:latin typeface="+mj-lt"/>
              </a:rPr>
              <a:t>Page</a:t>
            </a:r>
          </a:p>
          <a:p>
            <a:pPr lvl="1"/>
            <a:r>
              <a:rPr lang="en-US" sz="3200" dirty="0" smtClean="0">
                <a:latin typeface="Segoe"/>
              </a:rPr>
              <a:t>D</a:t>
            </a:r>
            <a:r>
              <a:rPr lang="en-US" sz="3200" b="1" dirty="0" smtClean="0">
                <a:latin typeface="Segoe"/>
              </a:rPr>
              <a:t>iscussions, Polls, Membership, Promotions, Jobs, More (Statistics)</a:t>
            </a:r>
          </a:p>
          <a:p>
            <a:pPr lvl="1"/>
            <a:r>
              <a:rPr lang="en-US" sz="3200" b="1" dirty="0" smtClean="0">
                <a:latin typeface="Segoe"/>
              </a:rPr>
              <a:t>Page format :Discussions, Manager’s Choice, Latest Updates</a:t>
            </a:r>
          </a:p>
          <a:p>
            <a:pPr marL="457200" lvl="1" indent="0">
              <a:buNone/>
            </a:pPr>
            <a:endParaRPr lang="en-US" dirty="0" smtClean="0"/>
          </a:p>
          <a:p>
            <a:pPr marL="0" indent="0">
              <a:buNone/>
            </a:pPr>
            <a:endParaRPr lang="en-US" dirty="0"/>
          </a:p>
        </p:txBody>
      </p:sp>
      <p:pic>
        <p:nvPicPr>
          <p:cNvPr id="5" name="Picture 4"/>
          <p:cNvPicPr>
            <a:picLocks noChangeAspect="1"/>
          </p:cNvPicPr>
          <p:nvPr/>
        </p:nvPicPr>
        <p:blipFill>
          <a:blip r:embed="rId3"/>
          <a:stretch>
            <a:fillRect/>
          </a:stretch>
        </p:blipFill>
        <p:spPr>
          <a:xfrm>
            <a:off x="378096" y="2175001"/>
            <a:ext cx="8724627" cy="457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Rectangle 3"/>
          <p:cNvSpPr/>
          <p:nvPr/>
        </p:nvSpPr>
        <p:spPr>
          <a:xfrm>
            <a:off x="6188075" y="2895600"/>
            <a:ext cx="2730500" cy="10668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9396411" y="1944169"/>
            <a:ext cx="1549400" cy="461665"/>
          </a:xfrm>
          <a:prstGeom prst="rect">
            <a:avLst/>
          </a:prstGeom>
          <a:noFill/>
        </p:spPr>
        <p:txBody>
          <a:bodyPr wrap="square" rtlCol="0">
            <a:spAutoFit/>
          </a:bodyPr>
          <a:lstStyle/>
          <a:p>
            <a:r>
              <a:rPr lang="en-US" sz="2400" b="1" dirty="0" smtClean="0">
                <a:solidFill>
                  <a:srgbClr val="FFFF00"/>
                </a:solidFill>
              </a:rPr>
              <a:t>Feature</a:t>
            </a:r>
            <a:endParaRPr lang="en-US" b="1" dirty="0">
              <a:solidFill>
                <a:srgbClr val="FFFF00"/>
              </a:solidFill>
            </a:endParaRPr>
          </a:p>
        </p:txBody>
      </p:sp>
      <p:cxnSp>
        <p:nvCxnSpPr>
          <p:cNvPr id="8" name="Straight Arrow Connector 7"/>
          <p:cNvCxnSpPr/>
          <p:nvPr/>
        </p:nvCxnSpPr>
        <p:spPr>
          <a:xfrm flipH="1">
            <a:off x="7958139" y="2300288"/>
            <a:ext cx="1438272" cy="595312"/>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sp>
        <p:nvSpPr>
          <p:cNvPr id="11" name="Title 10"/>
          <p:cNvSpPr>
            <a:spLocks noGrp="1"/>
          </p:cNvSpPr>
          <p:nvPr>
            <p:ph type="title"/>
          </p:nvPr>
        </p:nvSpPr>
        <p:spPr>
          <a:xfrm>
            <a:off x="378096" y="700088"/>
            <a:ext cx="9994627" cy="914400"/>
          </a:xfrm>
        </p:spPr>
        <p:txBody>
          <a:bodyPr>
            <a:normAutofit fontScale="90000"/>
          </a:bodyPr>
          <a:lstStyle/>
          <a:p>
            <a:pPr lvl="1" algn="l" rtl="0">
              <a:spcBef>
                <a:spcPct val="0"/>
              </a:spcBef>
            </a:pPr>
            <a:r>
              <a:rPr lang="en-US" sz="4800" dirty="0"/>
              <a:t>Tools &amp; </a:t>
            </a:r>
            <a:r>
              <a:rPr lang="en-US" sz="4800" dirty="0" smtClean="0"/>
              <a:t>Measurement</a:t>
            </a:r>
            <a:r>
              <a:rPr lang="en-US" sz="4800" dirty="0">
                <a:latin typeface="+mj-lt"/>
              </a:rPr>
              <a:t/>
            </a:r>
            <a:br>
              <a:rPr lang="en-US" sz="4800" dirty="0">
                <a:latin typeface="+mj-lt"/>
              </a:rPr>
            </a:br>
            <a:endParaRPr lang="en-US" sz="4800" dirty="0">
              <a:latin typeface="+mj-lt"/>
            </a:endParaRPr>
          </a:p>
        </p:txBody>
      </p:sp>
    </p:spTree>
    <p:extLst>
      <p:ext uri="{BB962C8B-B14F-4D97-AF65-F5344CB8AC3E}">
        <p14:creationId xmlns:p14="http://schemas.microsoft.com/office/powerpoint/2010/main" val="1865298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2802</TotalTime>
  <Words>486</Words>
  <Application>Microsoft Office PowerPoint</Application>
  <PresentationFormat>Custom</PresentationFormat>
  <Paragraphs>78</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Perspective</vt:lpstr>
      <vt:lpstr>Team Presentation UWSMC Winter 2013 </vt:lpstr>
      <vt:lpstr>Planning: Campaign Goals &amp; Objectives</vt:lpstr>
      <vt:lpstr>Team LinkedIn had the most success with interactive polls… each poll generated between 50%-75%</vt:lpstr>
      <vt:lpstr>PowerPoint Presentation</vt:lpstr>
      <vt:lpstr>PowerPoint Presentation</vt:lpstr>
      <vt:lpstr>Invitations to local Social Media members led to participation and exposure</vt:lpstr>
      <vt:lpstr>PowerPoint Presentation</vt:lpstr>
      <vt:lpstr>PowerPoint Presentation</vt:lpstr>
      <vt:lpstr>Tools &amp; Measurement </vt:lpstr>
      <vt:lpstr>Sharing </vt:lpstr>
      <vt:lpstr>Analytics</vt:lpstr>
      <vt:lpstr>PowerPoint Presentation</vt:lpstr>
      <vt:lpstr>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Campaign Goals</dc:title>
  <dc:creator>D'Laina Boynton (Projectline Services)</dc:creator>
  <cp:lastModifiedBy>Ria</cp:lastModifiedBy>
  <cp:revision>71</cp:revision>
  <dcterms:created xsi:type="dcterms:W3CDTF">2013-03-10T18:17:08Z</dcterms:created>
  <dcterms:modified xsi:type="dcterms:W3CDTF">2013-03-14T01:51:57Z</dcterms:modified>
</cp:coreProperties>
</file>